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8" roundtripDataSignature="AMtx7mj/mtAHpzEDQeXznu//Lq2GtJDf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E8C1173-14CE-4D58-8FF4-422ABCA8DF57}">
  <a:tblStyle styleId="{DE8C1173-14CE-4D58-8FF4-422ABCA8DF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0DDEAE-8225-4166-A37D-DF11E53D5B3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834" autoAdjust="0"/>
  </p:normalViewPr>
  <p:slideViewPr>
    <p:cSldViewPr snapToGrid="0">
      <p:cViewPr varScale="1">
        <p:scale>
          <a:sx n="64" d="100"/>
          <a:sy n="64" d="100"/>
        </p:scale>
        <p:origin x="71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48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1275554a745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1275554a745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Hello, we are team 8.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My name is Inhwi hwang.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This is 민지 and this is 진용.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Our project title is “mommy, help my laundry!”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But, we thought it is too long to remember so we changed it.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Out app name is…</a:t>
            </a:r>
            <a:endParaRPr/>
          </a:p>
        </p:txBody>
      </p:sp>
      <p:sp>
        <p:nvSpPr>
          <p:cNvPr id="54" name="Google Shape;54;g1275554a745_1_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75554a745_4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75554a745_4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right picture is the screenshot of our app.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When the user click the capture button, the app capture and detect the symbols from the camera.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 you can check from the right picture, the symbol detection was done well and presented the proper guidance for each symbols.</a:t>
            </a:r>
            <a:endParaRPr/>
          </a:p>
        </p:txBody>
      </p:sp>
      <p:sp>
        <p:nvSpPr>
          <p:cNvPr id="140" name="Google Shape;140;g1275554a745_4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e3acd769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g11e3acd769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75554a74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This is our overall system architecture.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Colored green is what we have done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and White part is that we need to do for the rest of our semester.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first, let’s look at the green part.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As an input, we get image from camera.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and then, washing symbol is detected through our detection model.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That’s the part included in Care Label Recognizer. and Care Label Recognizer also extract guidance IDs from the input image.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next, using that guidance id, we get washing guide from Guidance DB Manager.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and print out the proper washing guide to screen.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those are the things that we have done until may 2nd.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and the rest part.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input is same with the previous one. but we get cloth image.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by using the clothes db manager, we got the cloth id and give specific cloth washing guide.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user also can select the cloth and get laundry information by just click the cloth image.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" name="Google Shape;156;g1275554a74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75554a74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1275554a74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75554a74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275554a745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</a:pPr>
            <a:r>
              <a:rPr lang="en-US"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Classification model + object detection</a:t>
            </a:r>
            <a:endParaRPr sz="1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</a:pPr>
            <a:r>
              <a:rPr lang="en-US"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Challenge: Implemetation difficulty when we tried to build object detection model on classification model</a:t>
            </a:r>
            <a:endParaRPr sz="1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</a:pPr>
            <a:r>
              <a:rPr lang="en-US"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Solution: primarily use object detection model to identify care labels</a:t>
            </a:r>
            <a:endParaRPr sz="1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1275554a745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75554a74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275554a74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Different washing symbols throughout the country.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1275554a745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275554a745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275554a745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1275554a745_0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275554a74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5" name="Google Shape;225;g1275554a74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754cc74d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Now, I’ll explain our plan.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As we proposed in the first proposal, we implemented and verified functionalities related to care labels.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Two members developed guidance DB and rest of members took charge of GUI.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And care label recognizer is cooperatively developed by all of us.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Although we faced some problems on development of recognizer as described in previous slide, it was valuable time to be familiar with machine learning and Android programming.</a:t>
            </a:r>
            <a:endParaRPr/>
          </a:p>
        </p:txBody>
      </p:sp>
      <p:sp>
        <p:nvSpPr>
          <p:cNvPr id="233" name="Google Shape;233;g12754cc74d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754cc74d0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From now we’ll develop cloth recognition and link it to existing care label modules.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didn’t explicitly divide remaining jobs in detail yet, but it is expected to be easier than the prior half of development.</a:t>
            </a:r>
            <a:endParaRPr/>
          </a:p>
        </p:txBody>
      </p:sp>
      <p:sp>
        <p:nvSpPr>
          <p:cNvPr id="240" name="Google Shape;240;g12754cc74d0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275554a745_1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g1275554a745_1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Momdry!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also made the logo.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Now let’s get started</a:t>
            </a:r>
            <a:endParaRPr/>
          </a:p>
        </p:txBody>
      </p:sp>
      <p:sp>
        <p:nvSpPr>
          <p:cNvPr id="61" name="Google Shape;61;g1275554a745_1_1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275554a745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7" name="Google Shape;247;g1275554a745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275554a745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This is our expected final solution.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Users store their clothes image with corresponding care label images, and Momdry provides proper laundry guidances extracted from the care labels whenever users request.</a:t>
            </a:r>
            <a:endParaRPr/>
          </a:p>
        </p:txBody>
      </p:sp>
      <p:sp>
        <p:nvSpPr>
          <p:cNvPr id="255" name="Google Shape;255;g1275554a745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275554a745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suggested three metrics to decide successful development of Momdry.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first was model accuracy.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couldn’t achieve high accuracy with current version because of not enough care label datasets which should be manually made by us.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Next, Momdry can detect care labels in real-time. We believe that it is acceptable latency.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For durability, it is not evaluable now, because Momdry does not support the store of user information.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expect that same metrics can be applied to evaluate the final version of Momdry.</a:t>
            </a:r>
            <a:endParaRPr/>
          </a:p>
        </p:txBody>
      </p:sp>
      <p:sp>
        <p:nvSpPr>
          <p:cNvPr id="302" name="Google Shape;302;g1275554a745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1e3acd7692_1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This is all we prepared today.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Thank you for listening and please ask any question if you have.</a:t>
            </a:r>
            <a:endParaRPr/>
          </a:p>
        </p:txBody>
      </p:sp>
      <p:sp>
        <p:nvSpPr>
          <p:cNvPr id="328" name="Google Shape;328;g11e3acd7692_1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7" name="Google Shape;3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" name="Google Shape;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" name="Google Shape;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e3acd7692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refined our project idea.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target users are people who live alone and have no idea how to do laundry.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For these people,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There are too many things to consider to do laundry such as dry clean, hand wash and bleach.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But, the guidance for laundry, care labels are too confusing.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 our app gives them the washing tips.</a:t>
            </a:r>
            <a:endParaRPr/>
          </a:p>
        </p:txBody>
      </p:sp>
      <p:sp>
        <p:nvSpPr>
          <p:cNvPr id="98" name="Google Shape;98;g11e3acd7692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1e3acd7692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" name="Google Shape;104;g11e3acd7692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275554a74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There are two main use cases.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One is for the first user who do not know about care labels.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app guides how to wash their clothes.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other use case is for the people who used this app at least once.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app saved the pair of their clothes information and laundry guidance.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They do not need to take pictures of their clothes again.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app just recover the previous guidance about the selected clothes by the users.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Even if care labels are washed away, users can get guidances from the app.</a:t>
            </a:r>
            <a:endParaRPr/>
          </a:p>
        </p:txBody>
      </p:sp>
      <p:sp>
        <p:nvSpPr>
          <p:cNvPr id="111" name="Google Shape;111;g1275554a74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e3acd7692_1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focused to implement the key function for the first use case until now.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trained object detection model to recognize care labels.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 the app, the user take a picture of a care label.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Then, the object detection model detect washing symbols in care label.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Finally, it brings the washing guidances from DB related to the symbols.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" name="Google Shape;117;g11e3acd7692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75554a745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75554a745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our short demo video.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detected the left care labels.</a:t>
            </a:r>
            <a:endParaRPr/>
          </a:p>
        </p:txBody>
      </p:sp>
      <p:sp>
        <p:nvSpPr>
          <p:cNvPr id="131" name="Google Shape;131;g1275554a745_0_2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8"/>
          <p:cNvSpPr txBox="1">
            <a:spLocks noGrp="1"/>
          </p:cNvSpPr>
          <p:nvPr>
            <p:ph type="dt" idx="10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ftr" idx="11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sldNum" idx="12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ctrTitle"/>
          </p:nvPr>
        </p:nvSpPr>
        <p:spPr>
          <a:xfrm rot="-845175">
            <a:off x="93127" y="1014820"/>
            <a:ext cx="7480464" cy="806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400"/>
              <a:buFont typeface="Gulimche"/>
              <a:buNone/>
              <a:defRPr sz="5400">
                <a:solidFill>
                  <a:srgbClr val="027CD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9"/>
          <p:cNvSpPr txBox="1">
            <a:spLocks noGrp="1"/>
          </p:cNvSpPr>
          <p:nvPr>
            <p:ph type="dt" idx="10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ftr" idx="11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sldNum" idx="12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>
  <p:cSld name="구역 머리글"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0"/>
          <p:cNvSpPr txBox="1">
            <a:spLocks noGrp="1"/>
          </p:cNvSpPr>
          <p:nvPr>
            <p:ph type="dt" idx="10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ftr" idx="11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sldNum" idx="12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>
  <p:cSld name="사용자 지정 레이아웃">
    <p:bg>
      <p:bgPr>
        <a:solidFill>
          <a:schemeClr val="lt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1"/>
          <p:cNvSpPr txBox="1">
            <a:spLocks noGrp="1"/>
          </p:cNvSpPr>
          <p:nvPr>
            <p:ph type="title"/>
          </p:nvPr>
        </p:nvSpPr>
        <p:spPr>
          <a:xfrm>
            <a:off x="834382" y="260648"/>
            <a:ext cx="8064092" cy="79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  <a:defRPr sz="2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dt" idx="10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ftr" idx="11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sldNum" idx="12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body" idx="1"/>
          </p:nvPr>
        </p:nvSpPr>
        <p:spPr>
          <a:xfrm>
            <a:off x="323528" y="1340767"/>
            <a:ext cx="8568951" cy="4697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i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i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i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i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i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2"/>
          <p:cNvSpPr txBox="1">
            <a:spLocks noGrp="1"/>
          </p:cNvSpPr>
          <p:nvPr>
            <p:ph type="dt" idx="10"/>
          </p:nvPr>
        </p:nvSpPr>
        <p:spPr>
          <a:xfrm>
            <a:off x="457200" y="6500834"/>
            <a:ext cx="2133600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ftr" idx="11"/>
          </p:nvPr>
        </p:nvSpPr>
        <p:spPr>
          <a:xfrm>
            <a:off x="3124200" y="6500834"/>
            <a:ext cx="2895600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sldNum" idx="12"/>
          </p:nvPr>
        </p:nvSpPr>
        <p:spPr>
          <a:xfrm>
            <a:off x="6553200" y="6500834"/>
            <a:ext cx="2133600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title"/>
          </p:nvPr>
        </p:nvSpPr>
        <p:spPr>
          <a:xfrm>
            <a:off x="834382" y="260648"/>
            <a:ext cx="8064092" cy="79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7"/>
              </a:buClr>
              <a:buSzPts val="2500"/>
              <a:buFont typeface="Calibri"/>
              <a:buNone/>
              <a:defRPr sz="2500" b="1">
                <a:solidFill>
                  <a:srgbClr val="027CD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body" idx="1"/>
          </p:nvPr>
        </p:nvSpPr>
        <p:spPr>
          <a:xfrm>
            <a:off x="323528" y="1340767"/>
            <a:ext cx="8568951" cy="4697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i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i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i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i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i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사용자 지정 레이아웃">
  <p:cSld name="1_사용자 지정 레이아웃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3"/>
          <p:cNvSpPr txBox="1">
            <a:spLocks noGrp="1"/>
          </p:cNvSpPr>
          <p:nvPr>
            <p:ph type="dt" idx="10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ftr" idx="11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ctrTitle"/>
          </p:nvPr>
        </p:nvSpPr>
        <p:spPr>
          <a:xfrm rot="-771867">
            <a:off x="1570847" y="814451"/>
            <a:ext cx="5770624" cy="1321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000"/>
              <a:buFont typeface="Gulimche"/>
              <a:buNone/>
              <a:defRPr sz="7000">
                <a:solidFill>
                  <a:srgbClr val="027CD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Malgun Gothic"/>
              <a:buNone/>
              <a:defRPr sz="3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73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ftr" idx="11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hyperlink" Target="http://drive.google.com/file/d/1DgGNkGkKA8hHzAhrsFO_t_3s0vA2xaiG/view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275554a745_1_128"/>
          <p:cNvSpPr txBox="1">
            <a:spLocks noGrp="1"/>
          </p:cNvSpPr>
          <p:nvPr>
            <p:ph type="ctrTitle"/>
          </p:nvPr>
        </p:nvSpPr>
        <p:spPr>
          <a:xfrm rot="-845217">
            <a:off x="93124" y="1014774"/>
            <a:ext cx="7480456" cy="806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400"/>
              <a:buFont typeface="Gulimche"/>
              <a:buNone/>
            </a:pPr>
            <a:r>
              <a:rPr lang="en-US" sz="5100" b="1"/>
              <a:t>Mom</a:t>
            </a:r>
            <a:r>
              <a:rPr lang="en-US" sz="5100"/>
              <a:t>my, </a:t>
            </a:r>
            <a:r>
              <a:rPr lang="en-US" sz="5100">
                <a:solidFill>
                  <a:srgbClr val="DC9955"/>
                </a:solidFill>
              </a:rPr>
              <a:t>Help My</a:t>
            </a:r>
            <a:r>
              <a:rPr lang="en-US" sz="5100"/>
              <a:t> </a:t>
            </a:r>
            <a:r>
              <a:rPr lang="en-US" sz="5100" b="1">
                <a:solidFill>
                  <a:srgbClr val="EAC42D"/>
                </a:solidFill>
              </a:rPr>
              <a:t>Laundry!</a:t>
            </a:r>
            <a:endParaRPr sz="5100" b="1"/>
          </a:p>
        </p:txBody>
      </p:sp>
      <p:sp>
        <p:nvSpPr>
          <p:cNvPr id="57" name="Google Shape;57;g1275554a745_1_128"/>
          <p:cNvSpPr/>
          <p:nvPr/>
        </p:nvSpPr>
        <p:spPr>
          <a:xfrm rot="-845268">
            <a:off x="754073" y="1957175"/>
            <a:ext cx="6550720" cy="246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Mid Presentation</a:t>
            </a:r>
            <a:endParaRPr sz="2500" b="1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Team 8</a:t>
            </a:r>
            <a:endParaRPr sz="2500" b="1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1275554a745_4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7700" y="1254500"/>
            <a:ext cx="3701426" cy="560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1275554a745_4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175" y="1497400"/>
            <a:ext cx="3390876" cy="45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1275554a745_4_9"/>
          <p:cNvSpPr/>
          <p:nvPr/>
        </p:nvSpPr>
        <p:spPr>
          <a:xfrm>
            <a:off x="4012324" y="3545121"/>
            <a:ext cx="542100" cy="425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1275554a745_4_9"/>
          <p:cNvSpPr txBox="1"/>
          <p:nvPr/>
        </p:nvSpPr>
        <p:spPr>
          <a:xfrm>
            <a:off x="864675" y="414625"/>
            <a:ext cx="46443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EAC42D"/>
                </a:solidFill>
                <a:latin typeface="Calibri"/>
                <a:ea typeface="Calibri"/>
                <a:cs typeface="Calibri"/>
                <a:sym typeface="Calibri"/>
              </a:rPr>
              <a:t>OUR mid project demo</a:t>
            </a:r>
            <a:endParaRPr sz="2500" b="1">
              <a:solidFill>
                <a:srgbClr val="EAC42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g11e3acd7692_1_241"/>
          <p:cNvGrpSpPr/>
          <p:nvPr/>
        </p:nvGrpSpPr>
        <p:grpSpPr>
          <a:xfrm>
            <a:off x="4544042" y="2014241"/>
            <a:ext cx="2749200" cy="1725455"/>
            <a:chOff x="312020" y="663740"/>
            <a:chExt cx="2749200" cy="1725455"/>
          </a:xfrm>
        </p:grpSpPr>
        <p:sp>
          <p:nvSpPr>
            <p:cNvPr id="151" name="Google Shape;151;g11e3acd7692_1_241"/>
            <p:cNvSpPr txBox="1"/>
            <p:nvPr/>
          </p:nvSpPr>
          <p:spPr>
            <a:xfrm>
              <a:off x="513290" y="663740"/>
              <a:ext cx="23469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>
                  <a:solidFill>
                    <a:srgbClr val="EAC42D"/>
                  </a:solidFill>
                  <a:latin typeface="Calibri"/>
                  <a:ea typeface="Calibri"/>
                  <a:cs typeface="Calibri"/>
                  <a:sym typeface="Calibri"/>
                </a:rPr>
                <a:t>03</a:t>
              </a:r>
              <a:endParaRPr sz="3200" b="1" i="0" u="none" strike="noStrike" cap="none">
                <a:solidFill>
                  <a:srgbClr val="EAC42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g11e3acd7692_1_241"/>
            <p:cNvSpPr txBox="1"/>
            <p:nvPr/>
          </p:nvSpPr>
          <p:spPr>
            <a:xfrm>
              <a:off x="312020" y="1142395"/>
              <a:ext cx="2749200" cy="124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25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System architecture overview</a:t>
              </a:r>
              <a:endParaRPr sz="2500" b="1" i="0" u="none" strike="noStrike" cap="none">
                <a:solidFill>
                  <a:schemeClr val="lt1"/>
                </a:solidFill>
              </a:endParaRPr>
            </a:p>
          </p:txBody>
        </p:sp>
        <p:sp>
          <p:nvSpPr>
            <p:cNvPr id="153" name="Google Shape;153;g11e3acd7692_1_241"/>
            <p:cNvSpPr/>
            <p:nvPr/>
          </p:nvSpPr>
          <p:spPr>
            <a:xfrm>
              <a:off x="318713" y="1602101"/>
              <a:ext cx="2736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909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275554a745_1_0"/>
          <p:cNvSpPr txBox="1">
            <a:spLocks noGrp="1"/>
          </p:cNvSpPr>
          <p:nvPr>
            <p:ph type="title"/>
          </p:nvPr>
        </p:nvSpPr>
        <p:spPr>
          <a:xfrm>
            <a:off x="834382" y="277582"/>
            <a:ext cx="80640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C42D"/>
              </a:buClr>
              <a:buSzPts val="2500"/>
              <a:buFont typeface="Calibri"/>
              <a:buNone/>
            </a:pPr>
            <a:r>
              <a:rPr lang="en-US">
                <a:solidFill>
                  <a:srgbClr val="EAC42D"/>
                </a:solidFill>
              </a:rPr>
              <a:t>System</a:t>
            </a:r>
            <a:r>
              <a:rPr lang="en-US"/>
              <a:t> Architecture</a:t>
            </a:r>
            <a:endParaRPr/>
          </a:p>
        </p:txBody>
      </p:sp>
      <p:sp>
        <p:nvSpPr>
          <p:cNvPr id="159" name="Google Shape;159;g1275554a745_1_0"/>
          <p:cNvSpPr txBox="1">
            <a:spLocks noGrp="1"/>
          </p:cNvSpPr>
          <p:nvPr>
            <p:ph type="body" idx="1"/>
          </p:nvPr>
        </p:nvSpPr>
        <p:spPr>
          <a:xfrm>
            <a:off x="323525" y="1340775"/>
            <a:ext cx="4548300" cy="46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/>
              <a:t>Development Related To Care Label</a:t>
            </a:r>
            <a:endParaRPr sz="2300" b="1"/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-US" sz="2300" b="1"/>
              <a:t>Input (Camera)</a:t>
            </a:r>
            <a:endParaRPr sz="2300" b="1"/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US" sz="2300"/>
              <a:t>Image from Camera</a:t>
            </a:r>
            <a:endParaRPr sz="2300"/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-US" sz="2300" b="1"/>
              <a:t>Label Recognizer</a:t>
            </a:r>
            <a:endParaRPr sz="2300" b="1"/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US" sz="2300"/>
              <a:t>Extract guidance IDs from input image (object detection trained by us)</a:t>
            </a:r>
            <a:endParaRPr sz="2300"/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-US" sz="2300" b="1"/>
              <a:t>Guidance DB Manager</a:t>
            </a:r>
            <a:endParaRPr sz="2300" b="1"/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US" sz="2300"/>
              <a:t>Provide stored guide from indexes</a:t>
            </a:r>
            <a:endParaRPr sz="2300"/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-US" sz="2300" b="1"/>
              <a:t>Presenters</a:t>
            </a:r>
            <a:endParaRPr sz="2300" b="1"/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US" sz="2300"/>
              <a:t>Print out guide to screen</a:t>
            </a:r>
            <a:endParaRPr sz="2300"/>
          </a:p>
        </p:txBody>
      </p:sp>
      <p:sp>
        <p:nvSpPr>
          <p:cNvPr id="160" name="Google Shape;160;g1275554a745_1_0"/>
          <p:cNvSpPr/>
          <p:nvPr/>
        </p:nvSpPr>
        <p:spPr>
          <a:xfrm>
            <a:off x="7093325" y="2931350"/>
            <a:ext cx="1647300" cy="647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Cloth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Recognizer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1275554a745_1_0"/>
          <p:cNvSpPr/>
          <p:nvPr/>
        </p:nvSpPr>
        <p:spPr>
          <a:xfrm>
            <a:off x="5110013" y="3713200"/>
            <a:ext cx="1647300" cy="647100"/>
          </a:xfrm>
          <a:prstGeom prst="roundRect">
            <a:avLst>
              <a:gd name="adj" fmla="val 16667"/>
            </a:avLst>
          </a:prstGeom>
          <a:solidFill>
            <a:srgbClr val="D0E0E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Guidance DB Manager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g1275554a745_1_0"/>
          <p:cNvSpPr/>
          <p:nvPr/>
        </p:nvSpPr>
        <p:spPr>
          <a:xfrm>
            <a:off x="5126150" y="2057050"/>
            <a:ext cx="1625700" cy="647100"/>
          </a:xfrm>
          <a:prstGeom prst="roundRect">
            <a:avLst>
              <a:gd name="adj" fmla="val 16667"/>
            </a:avLst>
          </a:prstGeom>
          <a:solidFill>
            <a:srgbClr val="D0E0E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 Input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(Camera)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g1275554a745_1_0"/>
          <p:cNvSpPr/>
          <p:nvPr/>
        </p:nvSpPr>
        <p:spPr>
          <a:xfrm>
            <a:off x="5110000" y="5137700"/>
            <a:ext cx="1647300" cy="647100"/>
          </a:xfrm>
          <a:prstGeom prst="roundRect">
            <a:avLst>
              <a:gd name="adj" fmla="val 16667"/>
            </a:avLst>
          </a:prstGeom>
          <a:solidFill>
            <a:srgbClr val="D0E0E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Guidance Presenter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4" name="Google Shape;164;g1275554a745_1_0"/>
          <p:cNvCxnSpPr>
            <a:stCxn id="162" idx="2"/>
          </p:cNvCxnSpPr>
          <p:nvPr/>
        </p:nvCxnSpPr>
        <p:spPr>
          <a:xfrm flipH="1">
            <a:off x="5933600" y="2704150"/>
            <a:ext cx="5400" cy="22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5" name="Google Shape;165;g1275554a745_1_0"/>
          <p:cNvCxnSpPr>
            <a:stCxn id="162" idx="2"/>
            <a:endCxn id="160" idx="0"/>
          </p:cNvCxnSpPr>
          <p:nvPr/>
        </p:nvCxnSpPr>
        <p:spPr>
          <a:xfrm rot="-5400000" flipH="1">
            <a:off x="6814400" y="1828750"/>
            <a:ext cx="227100" cy="1977900"/>
          </a:xfrm>
          <a:prstGeom prst="bentConnector3">
            <a:avLst>
              <a:gd name="adj1" fmla="val 50022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6" name="Google Shape;166;g1275554a745_1_0"/>
          <p:cNvCxnSpPr>
            <a:endCxn id="161" idx="0"/>
          </p:cNvCxnSpPr>
          <p:nvPr/>
        </p:nvCxnSpPr>
        <p:spPr>
          <a:xfrm>
            <a:off x="5933663" y="3578500"/>
            <a:ext cx="0" cy="134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7" name="Google Shape;167;g1275554a745_1_0"/>
          <p:cNvCxnSpPr>
            <a:stCxn id="160" idx="2"/>
            <a:endCxn id="168" idx="0"/>
          </p:cNvCxnSpPr>
          <p:nvPr/>
        </p:nvCxnSpPr>
        <p:spPr>
          <a:xfrm>
            <a:off x="7916975" y="3578450"/>
            <a:ext cx="0" cy="134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9" name="Google Shape;169;g1275554a745_1_0"/>
          <p:cNvCxnSpPr>
            <a:stCxn id="168" idx="1"/>
            <a:endCxn id="161" idx="3"/>
          </p:cNvCxnSpPr>
          <p:nvPr/>
        </p:nvCxnSpPr>
        <p:spPr>
          <a:xfrm rot="10800000">
            <a:off x="6757338" y="4036750"/>
            <a:ext cx="3360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0" name="Google Shape;170;g1275554a745_1_0"/>
          <p:cNvSpPr txBox="1"/>
          <p:nvPr/>
        </p:nvSpPr>
        <p:spPr>
          <a:xfrm>
            <a:off x="6280025" y="5784700"/>
            <a:ext cx="12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Control Flow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1275554a745_1_0"/>
          <p:cNvSpPr/>
          <p:nvPr/>
        </p:nvSpPr>
        <p:spPr>
          <a:xfrm>
            <a:off x="5362600" y="4545900"/>
            <a:ext cx="1142100" cy="558600"/>
          </a:xfrm>
          <a:prstGeom prst="roundRect">
            <a:avLst>
              <a:gd name="adj" fmla="val 16667"/>
            </a:avLst>
          </a:prstGeom>
          <a:solidFill>
            <a:srgbClr val="D0E0E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Guidance DB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1275554a745_1_0"/>
          <p:cNvSpPr/>
          <p:nvPr/>
        </p:nvSpPr>
        <p:spPr>
          <a:xfrm>
            <a:off x="7402475" y="4524450"/>
            <a:ext cx="1029000" cy="558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User Cloth DB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3" name="Google Shape;173;g1275554a745_1_0"/>
          <p:cNvCxnSpPr>
            <a:stCxn id="161" idx="1"/>
            <a:endCxn id="163" idx="1"/>
          </p:cNvCxnSpPr>
          <p:nvPr/>
        </p:nvCxnSpPr>
        <p:spPr>
          <a:xfrm>
            <a:off x="5110013" y="4036750"/>
            <a:ext cx="600" cy="1424400"/>
          </a:xfrm>
          <a:prstGeom prst="bentConnector3">
            <a:avLst>
              <a:gd name="adj1" fmla="val -39689667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4" name="Google Shape;174;g1275554a745_1_0"/>
          <p:cNvSpPr/>
          <p:nvPr/>
        </p:nvSpPr>
        <p:spPr>
          <a:xfrm>
            <a:off x="7093325" y="5137700"/>
            <a:ext cx="1647300" cy="647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Registered List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Presenter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5" name="Google Shape;175;g1275554a745_1_0"/>
          <p:cNvCxnSpPr>
            <a:stCxn id="168" idx="3"/>
            <a:endCxn id="174" idx="3"/>
          </p:cNvCxnSpPr>
          <p:nvPr/>
        </p:nvCxnSpPr>
        <p:spPr>
          <a:xfrm>
            <a:off x="8740638" y="4036750"/>
            <a:ext cx="600" cy="1424400"/>
          </a:xfrm>
          <a:prstGeom prst="bentConnector3">
            <a:avLst>
              <a:gd name="adj1" fmla="val 39687500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6" name="Google Shape;176;g1275554a745_1_0"/>
          <p:cNvCxnSpPr>
            <a:stCxn id="161" idx="2"/>
            <a:endCxn id="171" idx="0"/>
          </p:cNvCxnSpPr>
          <p:nvPr/>
        </p:nvCxnSpPr>
        <p:spPr>
          <a:xfrm>
            <a:off x="5933663" y="4360300"/>
            <a:ext cx="0" cy="18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7" name="Google Shape;177;g1275554a745_1_0"/>
          <p:cNvCxnSpPr>
            <a:stCxn id="168" idx="2"/>
            <a:endCxn id="172" idx="0"/>
          </p:cNvCxnSpPr>
          <p:nvPr/>
        </p:nvCxnSpPr>
        <p:spPr>
          <a:xfrm>
            <a:off x="7916988" y="4360300"/>
            <a:ext cx="0" cy="16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8" name="Google Shape;178;g1275554a745_1_0"/>
          <p:cNvSpPr/>
          <p:nvPr/>
        </p:nvSpPr>
        <p:spPr>
          <a:xfrm>
            <a:off x="7088000" y="2057000"/>
            <a:ext cx="1647300" cy="647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Cloth Selector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9" name="Google Shape;179;g1275554a745_1_0"/>
          <p:cNvCxnSpPr>
            <a:stCxn id="178" idx="3"/>
            <a:endCxn id="180" idx="6"/>
          </p:cNvCxnSpPr>
          <p:nvPr/>
        </p:nvCxnSpPr>
        <p:spPr>
          <a:xfrm flipH="1">
            <a:off x="8724800" y="2380550"/>
            <a:ext cx="10500" cy="1475400"/>
          </a:xfrm>
          <a:prstGeom prst="bentConnector3">
            <a:avLst>
              <a:gd name="adj1" fmla="val -2267857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1" name="Google Shape;181;g1275554a745_1_0"/>
          <p:cNvSpPr/>
          <p:nvPr/>
        </p:nvSpPr>
        <p:spPr>
          <a:xfrm>
            <a:off x="5110000" y="2901950"/>
            <a:ext cx="1647300" cy="647100"/>
          </a:xfrm>
          <a:prstGeom prst="roundRect">
            <a:avLst>
              <a:gd name="adj" fmla="val 16667"/>
            </a:avLst>
          </a:prstGeom>
          <a:solidFill>
            <a:srgbClr val="D0E0E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Care Label Recognizer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1275554a745_1_0"/>
          <p:cNvSpPr/>
          <p:nvPr/>
        </p:nvSpPr>
        <p:spPr>
          <a:xfrm>
            <a:off x="8657750" y="3822325"/>
            <a:ext cx="67200" cy="672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1275554a745_1_0"/>
          <p:cNvSpPr/>
          <p:nvPr/>
        </p:nvSpPr>
        <p:spPr>
          <a:xfrm>
            <a:off x="7093338" y="3713200"/>
            <a:ext cx="1647300" cy="647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User Cloth DB Manager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g1275554a745_1_0"/>
          <p:cNvSpPr/>
          <p:nvPr/>
        </p:nvSpPr>
        <p:spPr>
          <a:xfrm>
            <a:off x="5419175" y="6184900"/>
            <a:ext cx="248700" cy="274800"/>
          </a:xfrm>
          <a:prstGeom prst="roundRect">
            <a:avLst>
              <a:gd name="adj" fmla="val 16667"/>
            </a:avLst>
          </a:prstGeom>
          <a:solidFill>
            <a:srgbClr val="D0E0E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1275554a745_1_0"/>
          <p:cNvSpPr txBox="1"/>
          <p:nvPr/>
        </p:nvSpPr>
        <p:spPr>
          <a:xfrm>
            <a:off x="5667875" y="6122200"/>
            <a:ext cx="251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~ Mid. Demo (3, May)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g1275554a745_1_0"/>
          <p:cNvSpPr/>
          <p:nvPr/>
        </p:nvSpPr>
        <p:spPr>
          <a:xfrm>
            <a:off x="5419175" y="6522400"/>
            <a:ext cx="248700" cy="274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1275554a745_1_0"/>
          <p:cNvSpPr txBox="1"/>
          <p:nvPr/>
        </p:nvSpPr>
        <p:spPr>
          <a:xfrm>
            <a:off x="5667875" y="6459700"/>
            <a:ext cx="323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~ Final. Demo (2, June)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75554a745_0_6"/>
          <p:cNvSpPr txBox="1"/>
          <p:nvPr/>
        </p:nvSpPr>
        <p:spPr>
          <a:xfrm>
            <a:off x="5076055" y="3296552"/>
            <a:ext cx="220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2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1" name="Google Shape;191;g1275554a745_0_6"/>
          <p:cNvGrpSpPr/>
          <p:nvPr/>
        </p:nvGrpSpPr>
        <p:grpSpPr>
          <a:xfrm>
            <a:off x="4544042" y="2014241"/>
            <a:ext cx="2749200" cy="2175830"/>
            <a:chOff x="312020" y="663740"/>
            <a:chExt cx="2749200" cy="2175830"/>
          </a:xfrm>
        </p:grpSpPr>
        <p:sp>
          <p:nvSpPr>
            <p:cNvPr id="192" name="Google Shape;192;g1275554a745_0_6"/>
            <p:cNvSpPr txBox="1"/>
            <p:nvPr/>
          </p:nvSpPr>
          <p:spPr>
            <a:xfrm>
              <a:off x="513290" y="663740"/>
              <a:ext cx="23469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>
                  <a:solidFill>
                    <a:srgbClr val="EAC42D"/>
                  </a:solidFill>
                  <a:latin typeface="Calibri"/>
                  <a:ea typeface="Calibri"/>
                  <a:cs typeface="Calibri"/>
                  <a:sym typeface="Calibri"/>
                </a:rPr>
                <a:t>04</a:t>
              </a:r>
              <a:endParaRPr sz="3200" b="1" i="0" u="none" strike="noStrike" cap="none">
                <a:solidFill>
                  <a:srgbClr val="EAC42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g1275554a745_0_6"/>
            <p:cNvSpPr txBox="1"/>
            <p:nvPr/>
          </p:nvSpPr>
          <p:spPr>
            <a:xfrm>
              <a:off x="312020" y="1207870"/>
              <a:ext cx="2749200" cy="16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25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Key technical challenges </a:t>
              </a:r>
              <a:endParaRPr sz="2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25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&amp; </a:t>
              </a:r>
              <a:endParaRPr sz="2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25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Solutions</a:t>
              </a:r>
              <a:endParaRPr sz="2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75554a745_0_18"/>
          <p:cNvSpPr txBox="1">
            <a:spLocks noGrp="1"/>
          </p:cNvSpPr>
          <p:nvPr>
            <p:ph type="title"/>
          </p:nvPr>
        </p:nvSpPr>
        <p:spPr>
          <a:xfrm>
            <a:off x="834382" y="260648"/>
            <a:ext cx="8064000" cy="796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Challenges &amp; Solutions</a:t>
            </a:r>
            <a:endParaRPr/>
          </a:p>
        </p:txBody>
      </p:sp>
      <p:sp>
        <p:nvSpPr>
          <p:cNvPr id="200" name="Google Shape;200;g1275554a745_0_18"/>
          <p:cNvSpPr txBox="1"/>
          <p:nvPr/>
        </p:nvSpPr>
        <p:spPr>
          <a:xfrm>
            <a:off x="188250" y="1842250"/>
            <a:ext cx="8710200" cy="56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AutoNum type="arabicPeriod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ALL 4 of us, we are in SYSTEM Lab. (</a:t>
            </a: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Cheap background in A.I.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!!)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There’s a change in our plan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AT FIRST : Classification → Detection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***CHANGE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: Detection &amp; Model training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	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g1275554a745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00" y="2387175"/>
            <a:ext cx="4361475" cy="2897658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1275554a745_0_18"/>
          <p:cNvSpPr txBox="1"/>
          <p:nvPr/>
        </p:nvSpPr>
        <p:spPr>
          <a:xfrm>
            <a:off x="4439081" y="2909275"/>
            <a:ext cx="47871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←LOOK AT THIS!!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ALL we’ve seen is just black screen with text only :-o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So we are not familiar with AI, and Application UI design. This is our first time!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g1275554a745_0_18"/>
          <p:cNvSpPr txBox="1"/>
          <p:nvPr/>
        </p:nvSpPr>
        <p:spPr>
          <a:xfrm>
            <a:off x="255500" y="1331250"/>
            <a:ext cx="4962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STEP1. What we were already solved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g1275554a745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0300" y="2523848"/>
            <a:ext cx="812957" cy="79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75554a745_0_27"/>
          <p:cNvSpPr txBox="1">
            <a:spLocks noGrp="1"/>
          </p:cNvSpPr>
          <p:nvPr>
            <p:ph type="title"/>
          </p:nvPr>
        </p:nvSpPr>
        <p:spPr>
          <a:xfrm>
            <a:off x="834382" y="260648"/>
            <a:ext cx="8064000" cy="796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Challenges &amp; Solutions</a:t>
            </a:r>
            <a:endParaRPr/>
          </a:p>
        </p:txBody>
      </p:sp>
      <p:sp>
        <p:nvSpPr>
          <p:cNvPr id="211" name="Google Shape;211;g1275554a745_0_27"/>
          <p:cNvSpPr txBox="1"/>
          <p:nvPr/>
        </p:nvSpPr>
        <p:spPr>
          <a:xfrm>
            <a:off x="160725" y="1259075"/>
            <a:ext cx="8867100" cy="25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3. Hard to get care label image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Therefore, we took picture of care label </a:t>
            </a: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one by one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..!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We </a:t>
            </a: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annotated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every washing symbol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in care labels and </a:t>
            </a: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augmented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the annotated images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Google Shape;212;g1275554a745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650" y="2790300"/>
            <a:ext cx="6866849" cy="38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1275554a745_0_27"/>
          <p:cNvSpPr txBox="1"/>
          <p:nvPr/>
        </p:nvSpPr>
        <p:spPr>
          <a:xfrm rot="-1177057">
            <a:off x="2871625" y="4889152"/>
            <a:ext cx="4918073" cy="7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Craftman’s Touch!!!</a:t>
            </a:r>
            <a:endParaRPr sz="35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275554a745_0_75"/>
          <p:cNvSpPr txBox="1">
            <a:spLocks noGrp="1"/>
          </p:cNvSpPr>
          <p:nvPr>
            <p:ph type="title"/>
          </p:nvPr>
        </p:nvSpPr>
        <p:spPr>
          <a:xfrm>
            <a:off x="834382" y="260648"/>
            <a:ext cx="8064000" cy="796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Challenges &amp; Solutions</a:t>
            </a:r>
            <a:endParaRPr/>
          </a:p>
        </p:txBody>
      </p:sp>
      <p:sp>
        <p:nvSpPr>
          <p:cNvPr id="220" name="Google Shape;220;g1275554a745_0_75"/>
          <p:cNvSpPr txBox="1"/>
          <p:nvPr/>
        </p:nvSpPr>
        <p:spPr>
          <a:xfrm>
            <a:off x="255500" y="1331250"/>
            <a:ext cx="6468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STEP2. What are still needs to be addressed</a:t>
            </a:r>
            <a:endParaRPr sz="21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g1275554a745_0_75"/>
          <p:cNvSpPr txBox="1"/>
          <p:nvPr/>
        </p:nvSpPr>
        <p:spPr>
          <a:xfrm>
            <a:off x="188250" y="1842250"/>
            <a:ext cx="871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2" name="Google Shape;222;g1275554a745_0_75"/>
          <p:cNvSpPr txBox="1"/>
          <p:nvPr/>
        </p:nvSpPr>
        <p:spPr>
          <a:xfrm>
            <a:off x="174800" y="1855700"/>
            <a:ext cx="8807700" cy="30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Object(care label) detecting model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Challenge: lower accuracy than expected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Solution: train the model with more pictures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Continuously runs OD model on back camera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Challenge: detection result might change as camera moves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Solution: modify the implementation to detect model on the picture, not on live camera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275554a745_0_68"/>
          <p:cNvSpPr txBox="1"/>
          <p:nvPr/>
        </p:nvSpPr>
        <p:spPr>
          <a:xfrm>
            <a:off x="5076055" y="3296552"/>
            <a:ext cx="220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2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8" name="Google Shape;228;g1275554a745_0_68"/>
          <p:cNvGrpSpPr/>
          <p:nvPr/>
        </p:nvGrpSpPr>
        <p:grpSpPr>
          <a:xfrm>
            <a:off x="4544042" y="2014241"/>
            <a:ext cx="2749200" cy="1021130"/>
            <a:chOff x="312020" y="663740"/>
            <a:chExt cx="2749200" cy="1021130"/>
          </a:xfrm>
        </p:grpSpPr>
        <p:sp>
          <p:nvSpPr>
            <p:cNvPr id="229" name="Google Shape;229;g1275554a745_0_68"/>
            <p:cNvSpPr txBox="1"/>
            <p:nvPr/>
          </p:nvSpPr>
          <p:spPr>
            <a:xfrm>
              <a:off x="513290" y="663740"/>
              <a:ext cx="23469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>
                  <a:solidFill>
                    <a:srgbClr val="EAC42D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r>
                <a:rPr lang="en-US" sz="3200" b="1">
                  <a:solidFill>
                    <a:srgbClr val="EAC42D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3200" b="1" i="0" u="none" strike="noStrike" cap="none">
                <a:solidFill>
                  <a:srgbClr val="EAC42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g1275554a745_0_68"/>
            <p:cNvSpPr txBox="1"/>
            <p:nvPr/>
          </p:nvSpPr>
          <p:spPr>
            <a:xfrm>
              <a:off x="312020" y="1207870"/>
              <a:ext cx="27492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25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Project schedule</a:t>
              </a:r>
              <a:endParaRPr sz="2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2754cc74d0_1_0"/>
          <p:cNvSpPr txBox="1">
            <a:spLocks noGrp="1"/>
          </p:cNvSpPr>
          <p:nvPr>
            <p:ph type="title"/>
          </p:nvPr>
        </p:nvSpPr>
        <p:spPr>
          <a:xfrm>
            <a:off x="834382" y="260648"/>
            <a:ext cx="80640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1"/>
                </a:solidFill>
              </a:rPr>
              <a:t>What we did</a:t>
            </a:r>
            <a:endParaRPr/>
          </a:p>
        </p:txBody>
      </p:sp>
      <p:sp>
        <p:nvSpPr>
          <p:cNvPr id="236" name="Google Shape;236;g12754cc74d0_1_0"/>
          <p:cNvSpPr txBox="1"/>
          <p:nvPr/>
        </p:nvSpPr>
        <p:spPr>
          <a:xfrm>
            <a:off x="4625926" y="2260100"/>
            <a:ext cx="1179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Design</a:t>
            </a:r>
            <a:endParaRPr sz="16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(~May 5)</a:t>
            </a:r>
            <a:endParaRPr sz="16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37" name="Google Shape;237;g12754cc74d0_1_0"/>
          <p:cNvGraphicFramePr/>
          <p:nvPr/>
        </p:nvGraphicFramePr>
        <p:xfrm>
          <a:off x="133350" y="1680850"/>
          <a:ext cx="8877300" cy="3547745"/>
        </p:xfrm>
        <a:graphic>
          <a:graphicData uri="http://schemas.openxmlformats.org/drawingml/2006/table">
            <a:tbl>
              <a:tblPr>
                <a:noFill/>
                <a:tableStyleId>{DE8C1173-14CE-4D58-8FF4-422ABCA8DF57}</a:tableStyleId>
              </a:tblPr>
              <a:tblGrid>
                <a:gridCol w="49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524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Done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JOBS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Mar. ~ 22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(Proposal)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Mar. 23 ~ 31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Apr. 1 ~ 10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Apr. 11 ~ 20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Apr. 21 ~ 30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May 1 ~ 5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(Milestone 2)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Prepare Proposal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JY, DK, IH, MJ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Presenter(GUI) module design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JY, IH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6D0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DB manager design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DK, MJ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Label recognizer module design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JY, DK, IH, MJ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Presenter implementation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JY, IH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6D0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DB manager implementation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DK, MJ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Label recognizer implementation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JY, DK, IH, MJ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JY, DK, IH, MJ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Presenter verification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JY, IH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6D0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DB manager verification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DK, MJ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Integration and test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JY, DK, IH, MJ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Prepare Mid. Demo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JY, DK, IH, MJ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2754cc74d0_1_18"/>
          <p:cNvSpPr txBox="1">
            <a:spLocks noGrp="1"/>
          </p:cNvSpPr>
          <p:nvPr>
            <p:ph type="title"/>
          </p:nvPr>
        </p:nvSpPr>
        <p:spPr>
          <a:xfrm>
            <a:off x="834382" y="260648"/>
            <a:ext cx="80640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1"/>
                </a:solidFill>
              </a:rPr>
              <a:t>Plan until final demo</a:t>
            </a:r>
            <a:endParaRPr/>
          </a:p>
        </p:txBody>
      </p:sp>
      <p:sp>
        <p:nvSpPr>
          <p:cNvPr id="243" name="Google Shape;243;g12754cc74d0_1_18"/>
          <p:cNvSpPr txBox="1"/>
          <p:nvPr/>
        </p:nvSpPr>
        <p:spPr>
          <a:xfrm>
            <a:off x="4625926" y="2260100"/>
            <a:ext cx="1179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Design</a:t>
            </a:r>
            <a:endParaRPr sz="16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(~May 5)</a:t>
            </a:r>
            <a:endParaRPr sz="16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44" name="Google Shape;244;g12754cc74d0_1_18"/>
          <p:cNvGraphicFramePr/>
          <p:nvPr/>
        </p:nvGraphicFramePr>
        <p:xfrm>
          <a:off x="489575" y="1756638"/>
          <a:ext cx="8164825" cy="1966088"/>
        </p:xfrm>
        <a:graphic>
          <a:graphicData uri="http://schemas.openxmlformats.org/drawingml/2006/table">
            <a:tbl>
              <a:tblPr>
                <a:noFill/>
                <a:tableStyleId>{DE8C1173-14CE-4D58-8FF4-422ABCA8DF57}</a:tableStyleId>
              </a:tblPr>
              <a:tblGrid>
                <a:gridCol w="57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1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1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8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8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Done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JOBS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May 6 ~ 10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May 11 ~ 20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May 21 ~ 30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jun 1 ~ 2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(Final demo)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Image recognizer module design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JY, DK, IH, MJ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Image recognizer implementation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JY, DK, IH, MJ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 module integration and verification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JY, DK, IH, MJ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Prepare Final Demo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JY, DK, IH, MJ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275554a745_1_117"/>
          <p:cNvSpPr txBox="1">
            <a:spLocks noGrp="1"/>
          </p:cNvSpPr>
          <p:nvPr>
            <p:ph type="ctrTitle"/>
          </p:nvPr>
        </p:nvSpPr>
        <p:spPr>
          <a:xfrm rot="-845217">
            <a:off x="93124" y="1014774"/>
            <a:ext cx="7480456" cy="806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400"/>
              <a:buFont typeface="Gulimche"/>
              <a:buNone/>
            </a:pPr>
            <a:r>
              <a:rPr lang="en-US" sz="5100" b="1" strike="sngStrike"/>
              <a:t>Mom</a:t>
            </a:r>
            <a:r>
              <a:rPr lang="en-US" sz="5100" strike="sngStrike"/>
              <a:t>my, </a:t>
            </a:r>
            <a:r>
              <a:rPr lang="en-US" sz="5100" strike="sngStrike">
                <a:solidFill>
                  <a:srgbClr val="DC9955"/>
                </a:solidFill>
              </a:rPr>
              <a:t>Help My</a:t>
            </a:r>
            <a:r>
              <a:rPr lang="en-US" sz="5100" strike="sngStrike"/>
              <a:t> </a:t>
            </a:r>
            <a:r>
              <a:rPr lang="en-US" sz="5100" b="1" strike="sngStrike">
                <a:solidFill>
                  <a:srgbClr val="EAC42D"/>
                </a:solidFill>
              </a:rPr>
              <a:t>Laundry!</a:t>
            </a:r>
            <a:endParaRPr sz="5100" b="1" strike="sngStrike"/>
          </a:p>
        </p:txBody>
      </p:sp>
      <p:sp>
        <p:nvSpPr>
          <p:cNvPr id="64" name="Google Shape;64;g1275554a745_1_117"/>
          <p:cNvSpPr/>
          <p:nvPr/>
        </p:nvSpPr>
        <p:spPr>
          <a:xfrm rot="-845268">
            <a:off x="754073" y="1957175"/>
            <a:ext cx="6550720" cy="246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Mid Presentation</a:t>
            </a:r>
            <a:endParaRPr sz="2500" b="1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Team 8</a:t>
            </a:r>
            <a:endParaRPr sz="2500" b="1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" name="Google Shape;65;g1275554a745_1_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59702">
            <a:off x="509013" y="669824"/>
            <a:ext cx="3113803" cy="1197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275554a745_0_55"/>
          <p:cNvSpPr txBox="1"/>
          <p:nvPr/>
        </p:nvSpPr>
        <p:spPr>
          <a:xfrm>
            <a:off x="5076055" y="3296552"/>
            <a:ext cx="220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2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0" name="Google Shape;250;g1275554a745_0_55"/>
          <p:cNvGrpSpPr/>
          <p:nvPr/>
        </p:nvGrpSpPr>
        <p:grpSpPr>
          <a:xfrm>
            <a:off x="4544042" y="2014241"/>
            <a:ext cx="2749200" cy="1406030"/>
            <a:chOff x="312020" y="663740"/>
            <a:chExt cx="2749200" cy="1406030"/>
          </a:xfrm>
        </p:grpSpPr>
        <p:sp>
          <p:nvSpPr>
            <p:cNvPr id="251" name="Google Shape;251;g1275554a745_0_55"/>
            <p:cNvSpPr txBox="1"/>
            <p:nvPr/>
          </p:nvSpPr>
          <p:spPr>
            <a:xfrm>
              <a:off x="513290" y="663740"/>
              <a:ext cx="23469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>
                  <a:solidFill>
                    <a:srgbClr val="EAC42D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r>
                <a:rPr lang="en-US" sz="3200" b="1">
                  <a:solidFill>
                    <a:srgbClr val="EAC42D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3200" b="1" i="0" u="none" strike="noStrike" cap="none">
                <a:solidFill>
                  <a:srgbClr val="EAC42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g1275554a745_0_55"/>
            <p:cNvSpPr txBox="1"/>
            <p:nvPr/>
          </p:nvSpPr>
          <p:spPr>
            <a:xfrm>
              <a:off x="312020" y="1207870"/>
              <a:ext cx="27492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25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Final deliverable and success criteria</a:t>
              </a:r>
              <a:endParaRPr sz="2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275554a745_1_33"/>
          <p:cNvSpPr txBox="1">
            <a:spLocks noGrp="1"/>
          </p:cNvSpPr>
          <p:nvPr>
            <p:ph type="title"/>
          </p:nvPr>
        </p:nvSpPr>
        <p:spPr>
          <a:xfrm>
            <a:off x="825732" y="273773"/>
            <a:ext cx="80640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1"/>
                </a:solidFill>
              </a:rPr>
              <a:t>Our Final Solution would be like…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258" name="Google Shape;258;g1275554a745_1_33"/>
          <p:cNvSpPr/>
          <p:nvPr/>
        </p:nvSpPr>
        <p:spPr>
          <a:xfrm>
            <a:off x="907275" y="1509750"/>
            <a:ext cx="2724000" cy="46470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1275554a745_1_33"/>
          <p:cNvSpPr/>
          <p:nvPr/>
        </p:nvSpPr>
        <p:spPr>
          <a:xfrm>
            <a:off x="977500" y="1638025"/>
            <a:ext cx="2565000" cy="4418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1275554a745_1_33"/>
          <p:cNvSpPr/>
          <p:nvPr/>
        </p:nvSpPr>
        <p:spPr>
          <a:xfrm>
            <a:off x="2147075" y="5809150"/>
            <a:ext cx="249600" cy="244800"/>
          </a:xfrm>
          <a:prstGeom prst="flowChartConnector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1275554a745_1_33"/>
          <p:cNvSpPr/>
          <p:nvPr/>
        </p:nvSpPr>
        <p:spPr>
          <a:xfrm>
            <a:off x="1833000" y="1742775"/>
            <a:ext cx="44100" cy="36600"/>
          </a:xfrm>
          <a:prstGeom prst="flowChartConnector">
            <a:avLst/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1275554a745_1_33"/>
          <p:cNvSpPr/>
          <p:nvPr/>
        </p:nvSpPr>
        <p:spPr>
          <a:xfrm>
            <a:off x="2025250" y="1742775"/>
            <a:ext cx="469500" cy="366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1275554a745_1_33"/>
          <p:cNvSpPr/>
          <p:nvPr/>
        </p:nvSpPr>
        <p:spPr>
          <a:xfrm>
            <a:off x="1070375" y="2381650"/>
            <a:ext cx="2135100" cy="3351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1275554a745_1_33"/>
          <p:cNvSpPr/>
          <p:nvPr/>
        </p:nvSpPr>
        <p:spPr>
          <a:xfrm>
            <a:off x="1070375" y="1858625"/>
            <a:ext cx="2403000" cy="3874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1275554a745_1_33"/>
          <p:cNvSpPr/>
          <p:nvPr/>
        </p:nvSpPr>
        <p:spPr>
          <a:xfrm rot="-2839104">
            <a:off x="1151657" y="2045971"/>
            <a:ext cx="104879" cy="101691"/>
          </a:xfrm>
          <a:prstGeom prst="halfFrame">
            <a:avLst>
              <a:gd name="adj1" fmla="val 33333"/>
              <a:gd name="adj2" fmla="val 33333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1275554a745_1_33"/>
          <p:cNvSpPr txBox="1"/>
          <p:nvPr/>
        </p:nvSpPr>
        <p:spPr>
          <a:xfrm>
            <a:off x="1206950" y="1896675"/>
            <a:ext cx="159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My closet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g1275554a745_1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4125" y="2340963"/>
            <a:ext cx="249600" cy="2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1275554a745_1_33"/>
          <p:cNvSpPr/>
          <p:nvPr/>
        </p:nvSpPr>
        <p:spPr>
          <a:xfrm>
            <a:off x="1223975" y="2552275"/>
            <a:ext cx="534900" cy="6090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g1275554a745_1_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58588" y="2590575"/>
            <a:ext cx="455287" cy="53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275554a745_1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8600" y="2340975"/>
            <a:ext cx="249600" cy="2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1275554a745_1_33"/>
          <p:cNvSpPr/>
          <p:nvPr/>
        </p:nvSpPr>
        <p:spPr>
          <a:xfrm>
            <a:off x="1888450" y="2552275"/>
            <a:ext cx="489900" cy="6090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g1275554a745_1_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30038" y="2570425"/>
            <a:ext cx="4067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1275554a745_1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3075" y="2340975"/>
            <a:ext cx="249600" cy="2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1275554a745_1_33"/>
          <p:cNvSpPr/>
          <p:nvPr/>
        </p:nvSpPr>
        <p:spPr>
          <a:xfrm>
            <a:off x="2552925" y="2552275"/>
            <a:ext cx="489900" cy="6090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g1275554a745_1_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4525" y="2570425"/>
            <a:ext cx="40670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g1275554a745_1_33"/>
          <p:cNvCxnSpPr>
            <a:stCxn id="269" idx="2"/>
          </p:cNvCxnSpPr>
          <p:nvPr/>
        </p:nvCxnSpPr>
        <p:spPr>
          <a:xfrm>
            <a:off x="1486232" y="3122975"/>
            <a:ext cx="2791500" cy="710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7" name="Google Shape;277;g1275554a745_1_33"/>
          <p:cNvSpPr/>
          <p:nvPr/>
        </p:nvSpPr>
        <p:spPr>
          <a:xfrm>
            <a:off x="4277725" y="1472225"/>
            <a:ext cx="2724000" cy="46470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g1275554a745_1_33"/>
          <p:cNvSpPr/>
          <p:nvPr/>
        </p:nvSpPr>
        <p:spPr>
          <a:xfrm>
            <a:off x="4347950" y="1600500"/>
            <a:ext cx="2565000" cy="4418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g1275554a745_1_33"/>
          <p:cNvSpPr/>
          <p:nvPr/>
        </p:nvSpPr>
        <p:spPr>
          <a:xfrm>
            <a:off x="5517525" y="5771625"/>
            <a:ext cx="249600" cy="244800"/>
          </a:xfrm>
          <a:prstGeom prst="flowChartConnector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1275554a745_1_33"/>
          <p:cNvSpPr/>
          <p:nvPr/>
        </p:nvSpPr>
        <p:spPr>
          <a:xfrm>
            <a:off x="5203450" y="1705250"/>
            <a:ext cx="44100" cy="36600"/>
          </a:xfrm>
          <a:prstGeom prst="flowChartConnector">
            <a:avLst/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1275554a745_1_33"/>
          <p:cNvSpPr/>
          <p:nvPr/>
        </p:nvSpPr>
        <p:spPr>
          <a:xfrm>
            <a:off x="5395700" y="1705250"/>
            <a:ext cx="469500" cy="366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1275554a745_1_33"/>
          <p:cNvSpPr/>
          <p:nvPr/>
        </p:nvSpPr>
        <p:spPr>
          <a:xfrm>
            <a:off x="4440825" y="2344125"/>
            <a:ext cx="2135100" cy="3351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1275554a745_1_33"/>
          <p:cNvSpPr/>
          <p:nvPr/>
        </p:nvSpPr>
        <p:spPr>
          <a:xfrm>
            <a:off x="4440825" y="1819638"/>
            <a:ext cx="2403000" cy="3874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g1275554a745_1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7225" y="1925563"/>
            <a:ext cx="249600" cy="2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1275554a745_1_33"/>
          <p:cNvSpPr txBox="1"/>
          <p:nvPr/>
        </p:nvSpPr>
        <p:spPr>
          <a:xfrm>
            <a:off x="4766825" y="1842875"/>
            <a:ext cx="1657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T-shirt</a:t>
            </a:r>
            <a:endParaRPr sz="15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g1275554a745_1_33"/>
          <p:cNvSpPr/>
          <p:nvPr/>
        </p:nvSpPr>
        <p:spPr>
          <a:xfrm>
            <a:off x="4572825" y="2240425"/>
            <a:ext cx="2135100" cy="1242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" name="Google Shape;287;g1275554a745_1_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07698" y="2291163"/>
            <a:ext cx="976062" cy="114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1275554a745_1_33"/>
          <p:cNvSpPr/>
          <p:nvPr/>
        </p:nvSpPr>
        <p:spPr>
          <a:xfrm>
            <a:off x="4517225" y="3656300"/>
            <a:ext cx="534900" cy="532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g1275554a745_1_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81325" y="3754966"/>
            <a:ext cx="406700" cy="335172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1275554a745_1_33"/>
          <p:cNvSpPr/>
          <p:nvPr/>
        </p:nvSpPr>
        <p:spPr>
          <a:xfrm>
            <a:off x="5096000" y="3656313"/>
            <a:ext cx="534900" cy="532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g1275554a745_1_3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160100" y="3754988"/>
            <a:ext cx="406700" cy="33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1275554a745_1_33"/>
          <p:cNvSpPr/>
          <p:nvPr/>
        </p:nvSpPr>
        <p:spPr>
          <a:xfrm>
            <a:off x="5674775" y="3656288"/>
            <a:ext cx="534900" cy="532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g1275554a745_1_3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780862" y="3754963"/>
            <a:ext cx="322738" cy="33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1275554a745_1_33"/>
          <p:cNvSpPr/>
          <p:nvPr/>
        </p:nvSpPr>
        <p:spPr>
          <a:xfrm>
            <a:off x="6253550" y="3656325"/>
            <a:ext cx="534900" cy="532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g1275554a745_1_3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317650" y="3788017"/>
            <a:ext cx="406700" cy="269058"/>
          </a:xfrm>
          <a:prstGeom prst="rect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6" name="Google Shape;296;g1275554a745_1_33"/>
          <p:cNvSpPr/>
          <p:nvPr/>
        </p:nvSpPr>
        <p:spPr>
          <a:xfrm>
            <a:off x="4524050" y="4371250"/>
            <a:ext cx="2264400" cy="1242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7" name="Google Shape;297;g1275554a745_1_33"/>
          <p:cNvCxnSpPr/>
          <p:nvPr/>
        </p:nvCxnSpPr>
        <p:spPr>
          <a:xfrm rot="10800000" flipH="1">
            <a:off x="4777575" y="4292350"/>
            <a:ext cx="1646400" cy="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8" name="Google Shape;298;g1275554a745_1_33"/>
          <p:cNvSpPr txBox="1"/>
          <p:nvPr/>
        </p:nvSpPr>
        <p:spPr>
          <a:xfrm>
            <a:off x="4598325" y="4410825"/>
            <a:ext cx="21351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WASH SEPARATELY</a:t>
            </a:r>
            <a:endParaRPr sz="14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PROFESSIONAL</a:t>
            </a:r>
            <a:endParaRPr sz="14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DRY CLEAN</a:t>
            </a:r>
            <a:endParaRPr sz="14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RECOMMENDED</a:t>
            </a:r>
            <a:endParaRPr sz="14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g1275554a745_1_33"/>
          <p:cNvSpPr txBox="1"/>
          <p:nvPr/>
        </p:nvSpPr>
        <p:spPr>
          <a:xfrm rot="810860">
            <a:off x="2450630" y="3396087"/>
            <a:ext cx="862687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algun Gothic"/>
                <a:ea typeface="Malgun Gothic"/>
                <a:cs typeface="Malgun Gothic"/>
                <a:sym typeface="Malgun Gothic"/>
              </a:rPr>
              <a:t>Click!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75554a745_1_84"/>
          <p:cNvSpPr txBox="1">
            <a:spLocks noGrp="1"/>
          </p:cNvSpPr>
          <p:nvPr>
            <p:ph type="title"/>
          </p:nvPr>
        </p:nvSpPr>
        <p:spPr>
          <a:xfrm>
            <a:off x="834382" y="277582"/>
            <a:ext cx="80640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C42D"/>
              </a:buClr>
              <a:buSzPts val="2500"/>
              <a:buFont typeface="Calibri"/>
              <a:buNone/>
            </a:pPr>
            <a:r>
              <a:rPr lang="en-US">
                <a:solidFill>
                  <a:srgbClr val="EAC42D"/>
                </a:solidFill>
              </a:rPr>
              <a:t>How </a:t>
            </a:r>
            <a:r>
              <a:rPr lang="en-US"/>
              <a:t> to judge?</a:t>
            </a:r>
            <a:endParaRPr/>
          </a:p>
        </p:txBody>
      </p:sp>
      <p:pic>
        <p:nvPicPr>
          <p:cNvPr id="305" name="Google Shape;305;g1275554a745_1_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300975" y="1804938"/>
            <a:ext cx="872051" cy="873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1275554a745_1_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0975" y="3294576"/>
            <a:ext cx="872050" cy="872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1275554a745_1_8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4513" y="4782400"/>
            <a:ext cx="872050" cy="8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1275554a745_1_84"/>
          <p:cNvSpPr txBox="1"/>
          <p:nvPr/>
        </p:nvSpPr>
        <p:spPr>
          <a:xfrm>
            <a:off x="1216575" y="1806750"/>
            <a:ext cx="64470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Accuracy</a:t>
            </a:r>
            <a:endParaRPr sz="2200" b="1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i="1">
                <a:latin typeface="Calibri"/>
                <a:ea typeface="Calibri"/>
                <a:cs typeface="Calibri"/>
                <a:sym typeface="Calibri"/>
              </a:rPr>
              <a:t>Limited</a:t>
            </a:r>
            <a:r>
              <a:rPr lang="en-US" sz="22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accuracy </a:t>
            </a:r>
            <a:r>
              <a:rPr lang="en-US" sz="2200" i="1">
                <a:latin typeface="Calibri"/>
                <a:ea typeface="Calibri"/>
                <a:cs typeface="Calibri"/>
                <a:sym typeface="Calibri"/>
              </a:rPr>
              <a:t>(More dataset required)</a:t>
            </a:r>
            <a:endParaRPr sz="2200" b="0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g1275554a745_1_84"/>
          <p:cNvSpPr txBox="1"/>
          <p:nvPr/>
        </p:nvSpPr>
        <p:spPr>
          <a:xfrm>
            <a:off x="1216575" y="3294575"/>
            <a:ext cx="66321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Latency</a:t>
            </a:r>
            <a:endParaRPr sz="2200" b="1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i="1">
                <a:latin typeface="Calibri"/>
                <a:ea typeface="Calibri"/>
                <a:cs typeface="Calibri"/>
                <a:sym typeface="Calibri"/>
              </a:rPr>
              <a:t>Human-unrecognizable Latency (Seamless Service)</a:t>
            </a:r>
            <a:endParaRPr sz="2200" b="0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g1275554a745_1_84"/>
          <p:cNvSpPr txBox="1"/>
          <p:nvPr/>
        </p:nvSpPr>
        <p:spPr>
          <a:xfrm>
            <a:off x="1216575" y="4782400"/>
            <a:ext cx="6501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Durability</a:t>
            </a:r>
            <a:endParaRPr sz="2200" b="1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persistence on shutdown or crash</a:t>
            </a:r>
            <a:endParaRPr sz="2200" b="0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11" name="Google Shape;311;g1275554a745_1_84"/>
          <p:cNvGraphicFramePr/>
          <p:nvPr/>
        </p:nvGraphicFramePr>
        <p:xfrm>
          <a:off x="7186450" y="1247245"/>
          <a:ext cx="1776000" cy="4904475"/>
        </p:xfrm>
        <a:graphic>
          <a:graphicData uri="http://schemas.openxmlformats.org/drawingml/2006/table">
            <a:tbl>
              <a:tblPr>
                <a:noFill/>
                <a:tableStyleId>{9E0DDEAE-8225-4166-A37D-DF11E53D5B39}</a:tableStyleId>
              </a:tblPr>
              <a:tblGrid>
                <a:gridCol w="88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3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Mid. Demo</a:t>
                      </a:r>
                      <a:endParaRPr sz="1800" b="1" i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Demo</a:t>
                      </a:r>
                      <a:endParaRPr sz="1800" b="1" i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0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0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0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12" name="Google Shape;312;g1275554a745_1_84"/>
          <p:cNvSpPr txBox="1"/>
          <p:nvPr/>
        </p:nvSpPr>
        <p:spPr>
          <a:xfrm>
            <a:off x="7464400" y="4938100"/>
            <a:ext cx="3444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b="1"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endParaRPr sz="46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3" name="Google Shape;313;g1275554a745_1_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83925" y="3691909"/>
            <a:ext cx="705350" cy="699378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1275554a745_1_84"/>
          <p:cNvSpPr txBox="1"/>
          <p:nvPr/>
        </p:nvSpPr>
        <p:spPr>
          <a:xfrm>
            <a:off x="7644875" y="5149975"/>
            <a:ext cx="34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A86E8"/>
                </a:solidFill>
                <a:latin typeface="Malgun Gothic"/>
                <a:ea typeface="Malgun Gothic"/>
                <a:cs typeface="Malgun Gothic"/>
                <a:sym typeface="Malgun Gothic"/>
              </a:rPr>
              <a:t>*</a:t>
            </a:r>
            <a:endParaRPr sz="2000" b="1">
              <a:solidFill>
                <a:srgbClr val="4A86E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5" name="Google Shape;315;g1275554a745_1_84"/>
          <p:cNvSpPr txBox="1"/>
          <p:nvPr/>
        </p:nvSpPr>
        <p:spPr>
          <a:xfrm>
            <a:off x="4404100" y="6168775"/>
            <a:ext cx="4558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1">
                <a:solidFill>
                  <a:srgbClr val="4A86E8"/>
                </a:solidFill>
                <a:latin typeface="Malgun Gothic"/>
                <a:ea typeface="Malgun Gothic"/>
                <a:cs typeface="Malgun Gothic"/>
                <a:sym typeface="Malgun Gothic"/>
              </a:rPr>
              <a:t>* Durability is only required for user data</a:t>
            </a:r>
            <a:endParaRPr sz="1700" b="1" i="1">
              <a:solidFill>
                <a:srgbClr val="4A86E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6" name="Google Shape;316;g1275554a745_1_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74449" y="2119525"/>
            <a:ext cx="932549" cy="96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1275554a745_1_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74449" y="3558550"/>
            <a:ext cx="932549" cy="96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1275554a745_1_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74449" y="4913225"/>
            <a:ext cx="932549" cy="96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1275554a745_1_8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83929" y="2294666"/>
            <a:ext cx="705352" cy="615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1e3acd7692_1_249"/>
          <p:cNvSpPr txBox="1"/>
          <p:nvPr/>
        </p:nvSpPr>
        <p:spPr>
          <a:xfrm>
            <a:off x="5076055" y="3296552"/>
            <a:ext cx="220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2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1" name="Google Shape;331;g11e3acd7692_1_249"/>
          <p:cNvGrpSpPr/>
          <p:nvPr/>
        </p:nvGrpSpPr>
        <p:grpSpPr>
          <a:xfrm>
            <a:off x="4544042" y="2014241"/>
            <a:ext cx="2749200" cy="1734755"/>
            <a:chOff x="312020" y="663740"/>
            <a:chExt cx="2749200" cy="1734755"/>
          </a:xfrm>
        </p:grpSpPr>
        <p:sp>
          <p:nvSpPr>
            <p:cNvPr id="332" name="Google Shape;332;g11e3acd7692_1_249"/>
            <p:cNvSpPr txBox="1"/>
            <p:nvPr/>
          </p:nvSpPr>
          <p:spPr>
            <a:xfrm>
              <a:off x="513290" y="663740"/>
              <a:ext cx="23469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>
                  <a:solidFill>
                    <a:srgbClr val="EAC42D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r>
                <a:rPr lang="en-US" sz="3200" b="1">
                  <a:solidFill>
                    <a:srgbClr val="EAC42D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3200" b="1" i="0" u="none" strike="noStrike" cap="none">
                <a:solidFill>
                  <a:srgbClr val="EAC42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g11e3acd7692_1_249"/>
            <p:cNvSpPr txBox="1"/>
            <p:nvPr/>
          </p:nvSpPr>
          <p:spPr>
            <a:xfrm>
              <a:off x="312020" y="1751995"/>
              <a:ext cx="2749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Q&amp;A</a:t>
              </a:r>
              <a:endPara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g11e3acd7692_1_249"/>
            <p:cNvSpPr/>
            <p:nvPr/>
          </p:nvSpPr>
          <p:spPr>
            <a:xfrm>
              <a:off x="318713" y="1602101"/>
              <a:ext cx="2736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909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"/>
          <p:cNvSpPr txBox="1">
            <a:spLocks noGrp="1"/>
          </p:cNvSpPr>
          <p:nvPr>
            <p:ph type="ctrTitle"/>
          </p:nvPr>
        </p:nvSpPr>
        <p:spPr>
          <a:xfrm rot="-771867">
            <a:off x="1089187" y="713069"/>
            <a:ext cx="8094134" cy="1321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000"/>
              <a:buFont typeface="Gulimche"/>
              <a:buNone/>
            </a:pPr>
            <a:r>
              <a:rPr lang="en-US">
                <a:solidFill>
                  <a:srgbClr val="EAC42D"/>
                </a:solidFill>
              </a:rPr>
              <a:t>T</a:t>
            </a:r>
            <a:r>
              <a:rPr lang="en-US"/>
              <a:t>HANK </a:t>
            </a:r>
            <a:r>
              <a:rPr lang="en-US">
                <a:solidFill>
                  <a:srgbClr val="DC9955"/>
                </a:solidFill>
              </a:rPr>
              <a:t>Y</a:t>
            </a:r>
            <a:r>
              <a:rPr lang="en-US"/>
              <a:t>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2"/>
          <p:cNvGrpSpPr/>
          <p:nvPr/>
        </p:nvGrpSpPr>
        <p:grpSpPr>
          <a:xfrm>
            <a:off x="4317762" y="1526709"/>
            <a:ext cx="3492242" cy="477000"/>
            <a:chOff x="4317762" y="1226134"/>
            <a:chExt cx="3492242" cy="477000"/>
          </a:xfrm>
        </p:grpSpPr>
        <p:sp>
          <p:nvSpPr>
            <p:cNvPr id="71" name="Google Shape;71;p2"/>
            <p:cNvSpPr txBox="1"/>
            <p:nvPr/>
          </p:nvSpPr>
          <p:spPr>
            <a:xfrm>
              <a:off x="4857104" y="1264534"/>
              <a:ext cx="2952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Refined project idea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 txBox="1"/>
            <p:nvPr/>
          </p:nvSpPr>
          <p:spPr>
            <a:xfrm>
              <a:off x="4317762" y="1226134"/>
              <a:ext cx="508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1" i="0" u="none" strike="noStrike" cap="none">
                  <a:solidFill>
                    <a:srgbClr val="DC9955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 sz="2500" b="1" i="0" u="none" strike="noStrike" cap="none">
                <a:solidFill>
                  <a:srgbClr val="DC995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73;p2"/>
          <p:cNvSpPr txBox="1"/>
          <p:nvPr/>
        </p:nvSpPr>
        <p:spPr>
          <a:xfrm>
            <a:off x="1780259" y="2670168"/>
            <a:ext cx="241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27CD7"/>
                </a:solidFill>
                <a:latin typeface="Calibri"/>
                <a:ea typeface="Calibri"/>
                <a:cs typeface="Calibri"/>
                <a:sym typeface="Calibri"/>
              </a:rPr>
              <a:t>CONTENTS</a:t>
            </a:r>
            <a:endParaRPr sz="2400" b="1" i="0" u="none" strike="noStrike" cap="none">
              <a:solidFill>
                <a:srgbClr val="027C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" name="Google Shape;74;p2"/>
          <p:cNvGrpSpPr/>
          <p:nvPr/>
        </p:nvGrpSpPr>
        <p:grpSpPr>
          <a:xfrm>
            <a:off x="4317762" y="2193184"/>
            <a:ext cx="3492242" cy="477000"/>
            <a:chOff x="4317762" y="1226134"/>
            <a:chExt cx="3492242" cy="477000"/>
          </a:xfrm>
        </p:grpSpPr>
        <p:sp>
          <p:nvSpPr>
            <p:cNvPr id="75" name="Google Shape;75;p2"/>
            <p:cNvSpPr txBox="1"/>
            <p:nvPr/>
          </p:nvSpPr>
          <p:spPr>
            <a:xfrm>
              <a:off x="4857104" y="1264534"/>
              <a:ext cx="2952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Use cases &amp; Key functions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 txBox="1"/>
            <p:nvPr/>
          </p:nvSpPr>
          <p:spPr>
            <a:xfrm>
              <a:off x="4317762" y="1226134"/>
              <a:ext cx="508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1" i="0" u="none" strike="noStrike" cap="none">
                  <a:latin typeface="Calibri"/>
                  <a:ea typeface="Calibri"/>
                  <a:cs typeface="Calibri"/>
                  <a:sym typeface="Calibri"/>
                </a:rPr>
                <a:t>0</a:t>
              </a:r>
              <a:r>
                <a:rPr lang="en-US" sz="2500" b="1"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2500" b="1" i="0" u="none" strike="noStrike" cap="none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" name="Google Shape;77;p2"/>
          <p:cNvGrpSpPr/>
          <p:nvPr/>
        </p:nvGrpSpPr>
        <p:grpSpPr>
          <a:xfrm>
            <a:off x="4317762" y="2859659"/>
            <a:ext cx="3908637" cy="477000"/>
            <a:chOff x="4317762" y="1226134"/>
            <a:chExt cx="3908637" cy="477000"/>
          </a:xfrm>
        </p:grpSpPr>
        <p:sp>
          <p:nvSpPr>
            <p:cNvPr id="78" name="Google Shape;78;p2"/>
            <p:cNvSpPr txBox="1"/>
            <p:nvPr/>
          </p:nvSpPr>
          <p:spPr>
            <a:xfrm>
              <a:off x="4857099" y="1264525"/>
              <a:ext cx="3369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System architecture overview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 txBox="1"/>
            <p:nvPr/>
          </p:nvSpPr>
          <p:spPr>
            <a:xfrm>
              <a:off x="4317762" y="1226134"/>
              <a:ext cx="508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1" i="0" u="none" strike="noStrike" cap="none">
                  <a:solidFill>
                    <a:srgbClr val="DC9955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r>
                <a:rPr lang="en-US" sz="2500" b="1">
                  <a:solidFill>
                    <a:srgbClr val="DC9955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2500" b="1" i="0" u="none" strike="noStrike" cap="none">
                <a:solidFill>
                  <a:srgbClr val="DC995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" name="Google Shape;80;p2"/>
          <p:cNvGrpSpPr/>
          <p:nvPr/>
        </p:nvGrpSpPr>
        <p:grpSpPr>
          <a:xfrm>
            <a:off x="4317762" y="3526134"/>
            <a:ext cx="4193337" cy="746391"/>
            <a:chOff x="4317762" y="1226134"/>
            <a:chExt cx="4193337" cy="746391"/>
          </a:xfrm>
        </p:grpSpPr>
        <p:sp>
          <p:nvSpPr>
            <p:cNvPr id="81" name="Google Shape;81;p2"/>
            <p:cNvSpPr txBox="1"/>
            <p:nvPr/>
          </p:nvSpPr>
          <p:spPr>
            <a:xfrm>
              <a:off x="4857099" y="1264525"/>
              <a:ext cx="36540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Key technical challenges </a:t>
              </a:r>
              <a:endParaRPr sz="20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&amp; Solutions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"/>
            <p:cNvSpPr txBox="1"/>
            <p:nvPr/>
          </p:nvSpPr>
          <p:spPr>
            <a:xfrm>
              <a:off x="4317762" y="1226134"/>
              <a:ext cx="508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1" i="0" u="none" strike="noStrike" cap="none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r>
                <a:rPr lang="en-US" sz="2500" b="1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25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" name="Google Shape;83;p2"/>
          <p:cNvGrpSpPr/>
          <p:nvPr/>
        </p:nvGrpSpPr>
        <p:grpSpPr>
          <a:xfrm>
            <a:off x="4317762" y="4372584"/>
            <a:ext cx="3908637" cy="477000"/>
            <a:chOff x="4317762" y="1226134"/>
            <a:chExt cx="3908637" cy="477000"/>
          </a:xfrm>
        </p:grpSpPr>
        <p:sp>
          <p:nvSpPr>
            <p:cNvPr id="84" name="Google Shape;84;p2"/>
            <p:cNvSpPr txBox="1"/>
            <p:nvPr/>
          </p:nvSpPr>
          <p:spPr>
            <a:xfrm>
              <a:off x="4857099" y="1264525"/>
              <a:ext cx="3369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Project schedule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"/>
            <p:cNvSpPr txBox="1"/>
            <p:nvPr/>
          </p:nvSpPr>
          <p:spPr>
            <a:xfrm>
              <a:off x="4317762" y="1226134"/>
              <a:ext cx="508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1" i="0" u="none" strike="noStrike" cap="none">
                  <a:solidFill>
                    <a:srgbClr val="DC9955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r>
                <a:rPr lang="en-US" sz="2500" b="1">
                  <a:solidFill>
                    <a:srgbClr val="DC9955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2500" b="1" i="0" u="none" strike="noStrike" cap="none">
                <a:solidFill>
                  <a:srgbClr val="DC995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" name="Google Shape;86;p2"/>
          <p:cNvGrpSpPr/>
          <p:nvPr/>
        </p:nvGrpSpPr>
        <p:grpSpPr>
          <a:xfrm>
            <a:off x="4317762" y="5033559"/>
            <a:ext cx="4288438" cy="746391"/>
            <a:chOff x="4317762" y="1226134"/>
            <a:chExt cx="4288438" cy="746391"/>
          </a:xfrm>
        </p:grpSpPr>
        <p:sp>
          <p:nvSpPr>
            <p:cNvPr id="87" name="Google Shape;87;p2"/>
            <p:cNvSpPr txBox="1"/>
            <p:nvPr/>
          </p:nvSpPr>
          <p:spPr>
            <a:xfrm>
              <a:off x="4857100" y="1264525"/>
              <a:ext cx="3749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Final deliverable and success criteria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"/>
            <p:cNvSpPr txBox="1"/>
            <p:nvPr/>
          </p:nvSpPr>
          <p:spPr>
            <a:xfrm>
              <a:off x="4317762" y="1226134"/>
              <a:ext cx="508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1" i="0" u="none" strike="noStrike" cap="none">
                  <a:latin typeface="Calibri"/>
                  <a:ea typeface="Calibri"/>
                  <a:cs typeface="Calibri"/>
                  <a:sym typeface="Calibri"/>
                </a:rPr>
                <a:t>0</a:t>
              </a:r>
              <a:r>
                <a:rPr lang="en-US" sz="2500" b="1"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2500" b="1" i="0" u="none" strike="noStrike" cap="none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3"/>
          <p:cNvGrpSpPr/>
          <p:nvPr/>
        </p:nvGrpSpPr>
        <p:grpSpPr>
          <a:xfrm>
            <a:off x="4491626" y="2014241"/>
            <a:ext cx="3126000" cy="1061709"/>
            <a:chOff x="259604" y="663740"/>
            <a:chExt cx="3126000" cy="1061709"/>
          </a:xfrm>
        </p:grpSpPr>
        <p:sp>
          <p:nvSpPr>
            <p:cNvPr id="94" name="Google Shape;94;p3"/>
            <p:cNvSpPr txBox="1"/>
            <p:nvPr/>
          </p:nvSpPr>
          <p:spPr>
            <a:xfrm>
              <a:off x="513290" y="663740"/>
              <a:ext cx="23469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>
                  <a:solidFill>
                    <a:srgbClr val="EAC42D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 sz="3200" b="1" i="0" u="none" strike="noStrike" cap="none">
                <a:solidFill>
                  <a:srgbClr val="EAC42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3"/>
            <p:cNvSpPr txBox="1"/>
            <p:nvPr/>
          </p:nvSpPr>
          <p:spPr>
            <a:xfrm>
              <a:off x="259604" y="1248449"/>
              <a:ext cx="31260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25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Refined Project Idea</a:t>
              </a:r>
              <a:endParaRPr sz="2500" b="1" i="0" u="none" strike="noStrike" cap="none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e3acd7692_1_61"/>
          <p:cNvSpPr txBox="1">
            <a:spLocks noGrp="1"/>
          </p:cNvSpPr>
          <p:nvPr>
            <p:ph type="title"/>
          </p:nvPr>
        </p:nvSpPr>
        <p:spPr>
          <a:xfrm>
            <a:off x="834382" y="277582"/>
            <a:ext cx="80640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C42D"/>
              </a:buClr>
              <a:buSzPts val="2500"/>
              <a:buFont typeface="Calibri"/>
              <a:buNone/>
            </a:pPr>
            <a:r>
              <a:rPr lang="en-US"/>
              <a:t>Refined Project Idea</a:t>
            </a:r>
            <a:endParaRPr/>
          </a:p>
        </p:txBody>
      </p:sp>
      <p:sp>
        <p:nvSpPr>
          <p:cNvPr id="101" name="Google Shape;101;g11e3acd7692_1_61"/>
          <p:cNvSpPr txBox="1">
            <a:spLocks noGrp="1"/>
          </p:cNvSpPr>
          <p:nvPr>
            <p:ph type="body" idx="1"/>
          </p:nvPr>
        </p:nvSpPr>
        <p:spPr>
          <a:xfrm>
            <a:off x="323525" y="1340775"/>
            <a:ext cx="8383500" cy="55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i="0">
                <a:solidFill>
                  <a:schemeClr val="dk1"/>
                </a:solidFill>
              </a:rPr>
              <a:t>Target users:</a:t>
            </a:r>
            <a:endParaRPr sz="2400" i="0">
              <a:solidFill>
                <a:schemeClr val="dk1"/>
              </a:solidFill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i="0">
                <a:solidFill>
                  <a:schemeClr val="dk1"/>
                </a:solidFill>
              </a:rPr>
              <a:t>live alone </a:t>
            </a:r>
            <a:endParaRPr sz="2000" i="0">
              <a:solidFill>
                <a:schemeClr val="dk1"/>
              </a:solidFill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i="0">
                <a:solidFill>
                  <a:schemeClr val="dk1"/>
                </a:solidFill>
              </a:rPr>
              <a:t>have no idea how to do laundry.</a:t>
            </a:r>
            <a:endParaRPr sz="2000" i="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i="0">
                <a:solidFill>
                  <a:schemeClr val="dk1"/>
                </a:solidFill>
              </a:rPr>
              <a:t>Main Problems </a:t>
            </a:r>
            <a:endParaRPr sz="2400" i="0">
              <a:solidFill>
                <a:schemeClr val="dk1"/>
              </a:solidFill>
            </a:endParaRPr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○"/>
            </a:pPr>
            <a:r>
              <a:rPr lang="en-US" sz="1900" i="0">
                <a:solidFill>
                  <a:schemeClr val="dk1"/>
                </a:solidFill>
              </a:rPr>
              <a:t>Many things to consider when we do laundry</a:t>
            </a:r>
            <a:endParaRPr sz="1900" i="0">
              <a:solidFill>
                <a:schemeClr val="dk1"/>
              </a:solidFill>
            </a:endParaRPr>
          </a:p>
          <a:p>
            <a:pPr marL="137160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■"/>
            </a:pPr>
            <a:r>
              <a:rPr lang="en-US" sz="1900" i="0">
                <a:solidFill>
                  <a:schemeClr val="dk1"/>
                </a:solidFill>
              </a:rPr>
              <a:t>dry clean, hand wash, bleach</a:t>
            </a:r>
            <a:endParaRPr sz="1900" i="0">
              <a:solidFill>
                <a:schemeClr val="dk1"/>
              </a:solidFill>
            </a:endParaRPr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○"/>
            </a:pPr>
            <a:r>
              <a:rPr lang="en-US" sz="1900" i="0">
                <a:solidFill>
                  <a:schemeClr val="dk1"/>
                </a:solidFill>
              </a:rPr>
              <a:t>Care labels are confusing</a:t>
            </a:r>
            <a:endParaRPr sz="1900" i="0">
              <a:solidFill>
                <a:schemeClr val="dk1"/>
              </a:solidFill>
            </a:endParaRPr>
          </a:p>
          <a:p>
            <a:pPr marL="137160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■"/>
            </a:pPr>
            <a:r>
              <a:rPr lang="en-US" sz="1900" i="0">
                <a:solidFill>
                  <a:schemeClr val="dk1"/>
                </a:solidFill>
              </a:rPr>
              <a:t>Too many types and variants</a:t>
            </a:r>
            <a:endParaRPr sz="1900" i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900" i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300" i="0">
                <a:solidFill>
                  <a:schemeClr val="dk1"/>
                </a:solidFill>
              </a:rPr>
              <a:t>What about making app that give us washing tips for our clothes </a:t>
            </a:r>
            <a:br>
              <a:rPr lang="en-US" sz="2300" i="0">
                <a:solidFill>
                  <a:schemeClr val="dk1"/>
                </a:solidFill>
              </a:rPr>
            </a:br>
            <a:r>
              <a:rPr lang="en-US" sz="2300" i="0">
                <a:solidFill>
                  <a:schemeClr val="dk1"/>
                </a:solidFill>
              </a:rPr>
              <a:t>(by saving information of care labels)?!</a:t>
            </a:r>
            <a:endParaRPr sz="2300" i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g11e3acd7692_1_35"/>
          <p:cNvGrpSpPr/>
          <p:nvPr/>
        </p:nvGrpSpPr>
        <p:grpSpPr>
          <a:xfrm>
            <a:off x="4476367" y="2014241"/>
            <a:ext cx="2749200" cy="1725455"/>
            <a:chOff x="244345" y="663740"/>
            <a:chExt cx="2749200" cy="1725455"/>
          </a:xfrm>
        </p:grpSpPr>
        <p:sp>
          <p:nvSpPr>
            <p:cNvPr id="107" name="Google Shape;107;g11e3acd7692_1_35"/>
            <p:cNvSpPr txBox="1"/>
            <p:nvPr/>
          </p:nvSpPr>
          <p:spPr>
            <a:xfrm>
              <a:off x="445515" y="663740"/>
              <a:ext cx="23469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>
                  <a:solidFill>
                    <a:srgbClr val="EAC42D"/>
                  </a:solidFill>
                  <a:latin typeface="Calibri"/>
                  <a:ea typeface="Calibri"/>
                  <a:cs typeface="Calibri"/>
                  <a:sym typeface="Calibri"/>
                </a:rPr>
                <a:t>02</a:t>
              </a:r>
              <a:endParaRPr sz="3200" b="1" i="0" u="none" strike="noStrike" cap="none">
                <a:solidFill>
                  <a:srgbClr val="EAC42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g11e3acd7692_1_35"/>
            <p:cNvSpPr txBox="1"/>
            <p:nvPr/>
          </p:nvSpPr>
          <p:spPr>
            <a:xfrm>
              <a:off x="244345" y="1142395"/>
              <a:ext cx="2749200" cy="124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25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Use Cases </a:t>
              </a:r>
              <a:endParaRPr sz="2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25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&amp; </a:t>
              </a:r>
              <a:endParaRPr sz="2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25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Key Functions</a:t>
              </a:r>
              <a:endParaRPr sz="2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275554a745_2_0"/>
          <p:cNvSpPr txBox="1">
            <a:spLocks noGrp="1"/>
          </p:cNvSpPr>
          <p:nvPr>
            <p:ph type="title"/>
          </p:nvPr>
        </p:nvSpPr>
        <p:spPr>
          <a:xfrm>
            <a:off x="834382" y="277582"/>
            <a:ext cx="80640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C42D"/>
              </a:buClr>
              <a:buSzPts val="2500"/>
              <a:buFont typeface="Calibri"/>
              <a:buNone/>
            </a:pPr>
            <a:r>
              <a:rPr lang="en-US"/>
              <a:t>Use Cases</a:t>
            </a:r>
            <a:endParaRPr/>
          </a:p>
        </p:txBody>
      </p:sp>
      <p:sp>
        <p:nvSpPr>
          <p:cNvPr id="114" name="Google Shape;114;g1275554a745_2_0"/>
          <p:cNvSpPr txBox="1">
            <a:spLocks noGrp="1"/>
          </p:cNvSpPr>
          <p:nvPr>
            <p:ph type="body" idx="1"/>
          </p:nvPr>
        </p:nvSpPr>
        <p:spPr>
          <a:xfrm>
            <a:off x="323523" y="1340775"/>
            <a:ext cx="8383500" cy="46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i="0">
                <a:solidFill>
                  <a:schemeClr val="dk1"/>
                </a:solidFill>
              </a:rPr>
              <a:t>People who do not know about care labels</a:t>
            </a:r>
            <a:endParaRPr sz="2400" i="0">
              <a:solidFill>
                <a:schemeClr val="dk1"/>
              </a:solidFill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</a:pPr>
            <a:r>
              <a:rPr lang="en-US" sz="2400" i="0">
                <a:solidFill>
                  <a:schemeClr val="dk1"/>
                </a:solidFill>
              </a:rPr>
              <a:t>The app provides laundry tips for them</a:t>
            </a:r>
            <a:endParaRPr sz="2400" i="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i="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i="0">
                <a:solidFill>
                  <a:schemeClr val="dk1"/>
                </a:solidFill>
              </a:rPr>
              <a:t>Labels on clothes washed away after using the app one or more times.</a:t>
            </a:r>
            <a:endParaRPr sz="2400" i="0">
              <a:solidFill>
                <a:schemeClr val="dk1"/>
              </a:solidFill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</a:pPr>
            <a:r>
              <a:rPr lang="en-US" sz="2400" i="0">
                <a:solidFill>
                  <a:schemeClr val="dk1"/>
                </a:solidFill>
              </a:rPr>
              <a:t>The app saves and recover laundry tips for users’ clothes</a:t>
            </a:r>
            <a:endParaRPr sz="2400" i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e3acd7692_1_79"/>
          <p:cNvSpPr txBox="1">
            <a:spLocks noGrp="1"/>
          </p:cNvSpPr>
          <p:nvPr>
            <p:ph type="title"/>
          </p:nvPr>
        </p:nvSpPr>
        <p:spPr>
          <a:xfrm>
            <a:off x="834382" y="277582"/>
            <a:ext cx="80640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C42D"/>
              </a:buClr>
              <a:buSzPts val="2500"/>
              <a:buFont typeface="Calibri"/>
              <a:buNone/>
            </a:pPr>
            <a:r>
              <a:rPr lang="en-US">
                <a:solidFill>
                  <a:srgbClr val="EAC42D"/>
                </a:solidFill>
              </a:rPr>
              <a:t>Key Functions</a:t>
            </a:r>
            <a:endParaRPr/>
          </a:p>
        </p:txBody>
      </p:sp>
      <p:sp>
        <p:nvSpPr>
          <p:cNvPr id="120" name="Google Shape;120;g11e3acd7692_1_79"/>
          <p:cNvSpPr txBox="1">
            <a:spLocks noGrp="1"/>
          </p:cNvSpPr>
          <p:nvPr>
            <p:ph type="body" idx="1"/>
          </p:nvPr>
        </p:nvSpPr>
        <p:spPr>
          <a:xfrm>
            <a:off x="112800" y="1522725"/>
            <a:ext cx="89184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Recognize care labels using camera and object detection model</a:t>
            </a:r>
            <a:endParaRPr sz="2400" b="1">
              <a:solidFill>
                <a:schemeClr val="dk1"/>
              </a:solidFill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endParaRPr/>
          </a:p>
        </p:txBody>
      </p:sp>
      <p:sp>
        <p:nvSpPr>
          <p:cNvPr id="121" name="Google Shape;121;g11e3acd7692_1_79"/>
          <p:cNvSpPr txBox="1"/>
          <p:nvPr/>
        </p:nvSpPr>
        <p:spPr>
          <a:xfrm>
            <a:off x="341550" y="5095025"/>
            <a:ext cx="8918400" cy="14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  	  </a:t>
            </a:r>
            <a:r>
              <a:rPr lang="en-US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 a picture of clothes and their care labels.</a:t>
            </a:r>
            <a:endParaRPr sz="1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using object detection model, detect washing symbols in care label.</a:t>
            </a:r>
            <a:endParaRPr sz="1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Bring wash information from database related to the washing symbols.</a:t>
            </a:r>
            <a:endParaRPr sz="1700" b="1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11e3acd7692_1_79"/>
          <p:cNvSpPr/>
          <p:nvPr/>
        </p:nvSpPr>
        <p:spPr>
          <a:xfrm>
            <a:off x="4187400" y="3535462"/>
            <a:ext cx="769200" cy="38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g11e3acd7692_1_79"/>
          <p:cNvSpPr/>
          <p:nvPr/>
        </p:nvSpPr>
        <p:spPr>
          <a:xfrm>
            <a:off x="5580025" y="2867950"/>
            <a:ext cx="2865900" cy="1719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 1: Do not use water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 2: Do not use bleach 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 3: Can use iron 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 4: Must be dry-cleaned 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 5: Dry under shade …</a:t>
            </a:r>
            <a:endParaRPr/>
          </a:p>
        </p:txBody>
      </p:sp>
      <p:pic>
        <p:nvPicPr>
          <p:cNvPr id="124" name="Google Shape;124;g11e3acd7692_1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726" y="2437338"/>
            <a:ext cx="2546749" cy="258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11e3acd7692_1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49" y="5095024"/>
            <a:ext cx="1290435" cy="44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11e3acd7692_1_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750" y="5635759"/>
            <a:ext cx="1290425" cy="396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11e3acd7692_1_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750" y="6189800"/>
            <a:ext cx="1290425" cy="34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g1275554a745_0_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175" y="1497400"/>
            <a:ext cx="3390876" cy="45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1275554a745_0_229"/>
          <p:cNvSpPr/>
          <p:nvPr/>
        </p:nvSpPr>
        <p:spPr>
          <a:xfrm>
            <a:off x="4012324" y="3545121"/>
            <a:ext cx="542100" cy="425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1275554a745_0_229"/>
          <p:cNvSpPr txBox="1"/>
          <p:nvPr/>
        </p:nvSpPr>
        <p:spPr>
          <a:xfrm>
            <a:off x="864675" y="414625"/>
            <a:ext cx="46443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EAC42D"/>
                </a:solidFill>
                <a:latin typeface="Calibri"/>
                <a:ea typeface="Calibri"/>
                <a:cs typeface="Calibri"/>
                <a:sym typeface="Calibri"/>
              </a:rPr>
              <a:t>OUR mid project demo</a:t>
            </a:r>
            <a:endParaRPr sz="2500" b="1">
              <a:solidFill>
                <a:srgbClr val="EAC42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g1275554a745_0_229" title="mid demo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8824" y="2151188"/>
            <a:ext cx="4284775" cy="3213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1712</Words>
  <Application>Microsoft Office PowerPoint</Application>
  <PresentationFormat>화면 슬라이드 쇼(4:3)</PresentationFormat>
  <Paragraphs>307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Gulimche</vt:lpstr>
      <vt:lpstr>Malgun Gothic</vt:lpstr>
      <vt:lpstr>Arial</vt:lpstr>
      <vt:lpstr>Calibri</vt:lpstr>
      <vt:lpstr>Office 테마</vt:lpstr>
      <vt:lpstr>Mommy, Help My Laundry!</vt:lpstr>
      <vt:lpstr>Mommy, Help My Laundry!</vt:lpstr>
      <vt:lpstr>PowerPoint 프레젠테이션</vt:lpstr>
      <vt:lpstr>PowerPoint 프레젠테이션</vt:lpstr>
      <vt:lpstr>Refined Project Idea</vt:lpstr>
      <vt:lpstr>PowerPoint 프레젠테이션</vt:lpstr>
      <vt:lpstr>Use Cases</vt:lpstr>
      <vt:lpstr>Key Functions</vt:lpstr>
      <vt:lpstr>PowerPoint 프레젠테이션</vt:lpstr>
      <vt:lpstr>PowerPoint 프레젠테이션</vt:lpstr>
      <vt:lpstr>PowerPoint 프레젠테이션</vt:lpstr>
      <vt:lpstr>System Architecture</vt:lpstr>
      <vt:lpstr>PowerPoint 프레젠테이션</vt:lpstr>
      <vt:lpstr>Challenges &amp; Solutions</vt:lpstr>
      <vt:lpstr>Challenges &amp; Solutions</vt:lpstr>
      <vt:lpstr>Challenges &amp; Solutions</vt:lpstr>
      <vt:lpstr>PowerPoint 프레젠테이션</vt:lpstr>
      <vt:lpstr>What we did</vt:lpstr>
      <vt:lpstr>Plan until final demo</vt:lpstr>
      <vt:lpstr>PowerPoint 프레젠테이션</vt:lpstr>
      <vt:lpstr>Our Final Solution would be like…</vt:lpstr>
      <vt:lpstr>How  to judge?</vt:lpstr>
      <vt:lpstr>PowerPoint 프레젠테이션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Mommy, Help My Laundry!</dc:title>
  <dc:creator>Slide Members by HS.SEO</dc:creator>
  <cp:lastModifiedBy>jyha</cp:lastModifiedBy>
  <cp:revision>1</cp:revision>
  <dcterms:created xsi:type="dcterms:W3CDTF">2010-02-01T08:03:16Z</dcterms:created>
  <dcterms:modified xsi:type="dcterms:W3CDTF">2022-05-02T14:20:37Z</dcterms:modified>
</cp:coreProperties>
</file>